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872663" cy="67421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lies Hickendorff" initials="" lastIdx="4" clrIdx="0"/>
  <p:cmAuthor id="1" name="Mathias Bienstman" initials="" lastIdx="1" clrIdx="1"/>
  <p:cmAuthor id="2" name="Lieze Cloots" initials="" lastIdx="1" clrIdx="2"/>
  <p:cmAuthor id="3" name="Erik Grietens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+lieze.cloots@bblv.be zullen we de milieurapporten hier toevoegen?</p:text>
  </p:cm>
  <p:cm authorId="2" idx="1">
    <p:pos x="6000" y="100"/>
    <p:text>ze staan er: laatste bullits: evaluaties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zijn de eerste en derde aanbeveling niet hetzelfde?</p:text>
  </p:cm>
  <p:cm authorId="1" idx="1">
    <p:pos x="6000" y="100"/>
    <p:text>nee, veel van de klimaatdoelstellingen worden nu bereikt met emissiekredieten van buiten eu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+jeroen.gillabel@bblv.be  daling van wat? 139 ton van wat? wat is maak-industrie?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+erik.grietens@bblv.be mogen de grafieken zo?</p:text>
  </p:cm>
  <p:cm authorId="3" idx="1">
    <p:pos x="6000" y="100"/>
    <p:text>ok!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37484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1129" y="0"/>
            <a:ext cx="4279230" cy="337484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6F2EAE50-9FAE-495E-8369-002762AECD8A}" type="datetimeFigureOut">
              <a:rPr lang="nl-NL" smtClean="0"/>
              <a:t>12-12-2013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03552"/>
            <a:ext cx="4279230" cy="33748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1129" y="6403552"/>
            <a:ext cx="4279230" cy="33748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B81DBA91-B21D-4B33-9351-07961F41C3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03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278152" cy="337106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/>
          <a:lstStyle>
            <a:lvl1pPr marL="0" marR="0" indent="0" algn="l" rtl="0">
              <a:defRPr sz="18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/>
          <p:nvPr/>
        </p:nvSpPr>
        <p:spPr>
          <a:xfrm>
            <a:off x="5592224" y="0"/>
            <a:ext cx="4278152" cy="337106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" name="Shape 6"/>
          <p:cNvSpPr txBox="1"/>
          <p:nvPr/>
        </p:nvSpPr>
        <p:spPr>
          <a:xfrm>
            <a:off x="2" y="6403837"/>
            <a:ext cx="4278152" cy="337106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5592224" y="6403837"/>
            <a:ext cx="4278152" cy="337106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b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671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87268" y="3202504"/>
            <a:ext cx="7898129" cy="3033951"/>
          </a:xfrm>
          <a:prstGeom prst="rect">
            <a:avLst/>
          </a:prstGeom>
          <a:noFill/>
          <a:ln>
            <a:noFill/>
          </a:ln>
        </p:spPr>
        <p:txBody>
          <a:bodyPr lIns="90822" tIns="90822" rIns="90822" bIns="90822" anchor="ctr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TitleAndTx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8" name="Shape 18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63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66" name="Shape 66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86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63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71" name="Shape 71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23" name="Shape 23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871661" y="185736"/>
            <a:ext cx="4525960" cy="7354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63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indent="-88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x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28" name="Shape 28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Tx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4" name="Shape 34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0" name="Shape 40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3" name="Shape 43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TxTwoObj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7" name="Shape 47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Obj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0045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210050" y="1600200"/>
            <a:ext cx="360203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Hea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61" name="Shape 61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8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532813" y="4076700"/>
            <a:ext cx="333375" cy="252095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5" name="Shape 15"/>
          <p:cNvSpPr/>
          <p:nvPr/>
        </p:nvSpPr>
        <p:spPr>
          <a:xfrm>
            <a:off x="466725" y="6410325"/>
            <a:ext cx="2736849" cy="22225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solidFill>
                  <a:srgbClr val="0B5394"/>
                </a:solidFill>
              </a:rPr>
              <a:t>10 testen voor een </a:t>
            </a:r>
            <a:r>
              <a:rPr lang="en-US" sz="3600" b="1" i="0" u="none" strike="noStrike" cap="none" baseline="0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groener en welvarend Vlaanderen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Analyse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37275"/>
            <a:ext cx="7354800" cy="488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duidelijke langetermijnvisie ontbreekt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slechts 5,5% hernieuwbare energie (met name biomassa)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/>
              <a:t> </a:t>
            </a:r>
          </a:p>
        </p:txBody>
      </p:sp>
      <p:sp>
        <p:nvSpPr>
          <p:cNvPr id="130" name="Shape 130"/>
          <p:cNvSpPr/>
          <p:nvPr/>
        </p:nvSpPr>
        <p:spPr>
          <a:xfrm>
            <a:off x="529300" y="2264250"/>
            <a:ext cx="7354799" cy="3862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BBL aanbevelingen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duidelijke langetermijnvisie -&gt; nood aan energiepact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geen kernenergie, schalie- of steenkoolgas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hogere nucleaire rente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steun voor duurzame hernieuwbare energie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geen steun voor inefficiënte biomassacentrales met </a:t>
            </a:r>
            <a:br>
              <a:rPr lang="en-US" sz="1800"/>
            </a:br>
            <a:r>
              <a:rPr lang="en-US" sz="1800"/>
              <a:t>onduurzame biomassa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slim net, peakshaving en doordachte inzet slimme meters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planmatige uitbouw hernieuwbare energie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actief werken aan draagvlak (coöperaties)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billijke verdeling lusten en lasten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progressieve energiefactuur beloont zuinig verbruik</a:t>
            </a:r>
          </a:p>
          <a:p>
            <a:endParaRPr lang="en-US" sz="18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59775" y="1467987"/>
            <a:ext cx="73548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>
                <a:solidFill>
                  <a:srgbClr val="09609E"/>
                </a:solidFill>
              </a:rPr>
              <a:t>Test 4</a:t>
            </a:r>
          </a:p>
          <a:p>
            <a:endParaRPr lang="en-US" sz="3600" b="1">
              <a:solidFill>
                <a:srgbClr val="09609E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9609E"/>
                </a:solidFill>
              </a:rPr>
              <a:t>Schenkt de partij aandacht aan een meer </a:t>
            </a:r>
            <a:r>
              <a:rPr lang="en-US" sz="2400" b="1" i="1">
                <a:solidFill>
                  <a:srgbClr val="09609E"/>
                </a:solidFill>
              </a:rPr>
              <a:t>grondstofzuinige, groene economie </a:t>
            </a:r>
            <a:r>
              <a:rPr lang="en-US" sz="2400" b="1">
                <a:solidFill>
                  <a:srgbClr val="09609E"/>
                </a:solidFill>
              </a:rPr>
              <a:t>en bouwt ze concrete stimuli in?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Analyse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457200" y="1041099"/>
            <a:ext cx="7242124" cy="52541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0" name="Shape 150"/>
          <p:cNvSpPr txBox="1"/>
          <p:nvPr/>
        </p:nvSpPr>
        <p:spPr>
          <a:xfrm>
            <a:off x="5274600" y="2490025"/>
            <a:ext cx="2991900" cy="4090800"/>
          </a:xfrm>
          <a:prstGeom prst="rect">
            <a:avLst/>
          </a:prstGeom>
          <a:solidFill>
            <a:srgbClr val="D9D9D9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180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UNEP: daling met 90% </a:t>
            </a:r>
          </a:p>
          <a:p>
            <a:pPr lvl="0" algn="ctr" rtl="0">
              <a:buNone/>
            </a:pPr>
            <a:r>
              <a:rPr lang="en-US" sz="180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tegen 2050</a:t>
            </a:r>
          </a:p>
          <a:p>
            <a:endParaRPr lang="en-US" sz="1800">
              <a:solidFill>
                <a:srgbClr val="005F94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1800">
              <a:solidFill>
                <a:srgbClr val="005F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buNone/>
            </a:pPr>
            <a:r>
              <a:rPr lang="en-US" sz="180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Vlaamse economie: </a:t>
            </a:r>
          </a:p>
          <a:p>
            <a:pPr lvl="0" algn="ctr" rtl="0">
              <a:buNone/>
            </a:pPr>
            <a:r>
              <a:rPr lang="en-US" sz="180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139 ton/inwoner per jaar</a:t>
            </a:r>
          </a:p>
          <a:p>
            <a:endParaRPr lang="en-US" sz="1800">
              <a:solidFill>
                <a:srgbClr val="005F94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1800">
              <a:solidFill>
                <a:srgbClr val="005F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buNone/>
            </a:pPr>
            <a:r>
              <a:rPr lang="en-US" sz="180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Grondstoffen:</a:t>
            </a:r>
          </a:p>
          <a:p>
            <a:pPr algn="ctr">
              <a:buNone/>
            </a:pPr>
            <a:r>
              <a:rPr lang="en-US" sz="180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30-45% kostenstructuur van KMO’s in Europese maak-industrie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BBL aanbevelingen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567200"/>
            <a:ext cx="7545900" cy="437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-US" sz="1800" b="1">
                <a:solidFill>
                  <a:srgbClr val="005F94"/>
                </a:solidFill>
              </a:rPr>
              <a:t>Duidelijke toekomstvisie met verlaging grondstofbehoefte en multi-actor samenwerking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400"/>
              <a:t>lokaal gesloten kringlopen voor materialen en energie 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400"/>
              <a:t>diensten in plaats van producten 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400"/>
              <a:t>producten en diensten die bijdragen aan een lagere voetafdruk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400"/>
              <a:t>hoge toegevoegde waarde en veel tewerkstelling</a:t>
            </a:r>
          </a:p>
          <a:p>
            <a:endParaRPr lang="en-US" sz="1400"/>
          </a:p>
          <a:p>
            <a:pPr marL="0" lvl="0" indent="0" rtl="0">
              <a:buNone/>
            </a:pPr>
            <a:r>
              <a:rPr lang="en-US" sz="1800" b="1">
                <a:solidFill>
                  <a:srgbClr val="005F94"/>
                </a:solidFill>
              </a:rPr>
              <a:t>Structurele maatregelen grondstofbesparing in industrie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400"/>
              <a:t>fiscaliteit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400"/>
              <a:t>innovatie- en economisch beleid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400"/>
              <a:t>lock-in situaties vermijden</a:t>
            </a:r>
          </a:p>
          <a:p>
            <a:endParaRPr lang="en-US" sz="140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005F94"/>
                </a:solidFill>
              </a:rPr>
              <a:t>Stimuleer maatschappelijke innovatie (deel-economie)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68312" y="18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F94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68325" y="1072300"/>
            <a:ext cx="7354800" cy="48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>
                <a:solidFill>
                  <a:srgbClr val="09609E"/>
                </a:solidFill>
              </a:rPr>
              <a:t>Test 5 </a:t>
            </a:r>
          </a:p>
          <a:p>
            <a:endParaRPr lang="en-US" sz="3600" b="1">
              <a:solidFill>
                <a:srgbClr val="09609E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9609E"/>
                </a:solidFill>
              </a:rPr>
              <a:t>Erkent de partij de nefaste </a:t>
            </a:r>
            <a:r>
              <a:rPr lang="en-US" sz="2400" b="1" i="1">
                <a:solidFill>
                  <a:srgbClr val="09609E"/>
                </a:solidFill>
              </a:rPr>
              <a:t>milieu- en gezondheidsimpact van onze mobiliteit</a:t>
            </a:r>
            <a:r>
              <a:rPr lang="en-US" sz="2400" b="1">
                <a:solidFill>
                  <a:srgbClr val="09609E"/>
                </a:solidFill>
              </a:rPr>
              <a:t> en voorziet ze in instrumenten om het autoverkeer drastisch terug te dringen?  </a:t>
            </a:r>
          </a:p>
          <a:p>
            <a:endParaRPr lang="en-US" sz="2400" b="1">
              <a:solidFill>
                <a:srgbClr val="09609E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0" y="0"/>
            <a:ext cx="9143999" cy="62181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BBL aanbevelingen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286575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200"/>
              <a:t>Kosten van mobiliteit eerlijk doorrekenen: de gebruiker en vervuiler betaalt</a:t>
            </a:r>
          </a:p>
          <a:p>
            <a:endParaRPr lang="en-US" sz="2200"/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200"/>
              <a:t>Maak werk van een slimme kilometerheffing voor personenwagens</a:t>
            </a:r>
          </a:p>
          <a:p>
            <a:endParaRPr lang="en-US" sz="2200"/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200"/>
              <a:t>Gebruik ruimtelijke ordening om de nood aan verplaatsingen te verminderen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/>
              <a:t> 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200"/>
              <a:t>Breidt het wegennet niet verder uit</a:t>
            </a:r>
          </a:p>
          <a:p>
            <a:endParaRPr lang="en-US" sz="2200"/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200"/>
              <a:t>Investeer in alternatieven</a:t>
            </a:r>
          </a:p>
          <a:p>
            <a:endParaRPr lang="en-US" sz="220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68312" y="1268412"/>
            <a:ext cx="7812086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>
                <a:solidFill>
                  <a:srgbClr val="09609E"/>
                </a:solidFill>
              </a:rPr>
              <a:t>Test 6</a:t>
            </a:r>
          </a:p>
          <a:p>
            <a:endParaRPr lang="en-US" sz="3600" b="1">
              <a:solidFill>
                <a:srgbClr val="09609E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9609E"/>
                </a:solidFill>
              </a:rPr>
              <a:t>Ziet de partij </a:t>
            </a:r>
            <a:r>
              <a:rPr lang="en-US" sz="2400" b="1" i="1">
                <a:solidFill>
                  <a:srgbClr val="09609E"/>
                </a:solidFill>
              </a:rPr>
              <a:t>kernversterking en -verdichting</a:t>
            </a:r>
            <a:r>
              <a:rPr lang="en-US" sz="2400" b="1">
                <a:solidFill>
                  <a:srgbClr val="09609E"/>
                </a:solidFill>
              </a:rPr>
              <a:t> als oplossingen voor de Vlaamse ruimtelijke wanorde en voorziet ze in beleidsinstrumenten? </a:t>
            </a:r>
          </a:p>
          <a:p>
            <a:endParaRPr lang="en-US" sz="2400" b="1">
              <a:solidFill>
                <a:srgbClr val="09609E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Analyse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47150" y="1263171"/>
            <a:ext cx="9143998" cy="35303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9" name="Shape 189"/>
          <p:cNvSpPr txBox="1"/>
          <p:nvPr/>
        </p:nvSpPr>
        <p:spPr>
          <a:xfrm>
            <a:off x="2490850" y="4921900"/>
            <a:ext cx="4013700" cy="51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Bouwgronden in Vlaanderen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Wat? Waarom? Hoe?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35125" y="1578100"/>
            <a:ext cx="8151600" cy="396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05F94"/>
                </a:solidFill>
              </a:rPr>
              <a:t>Memorandum Vlaamse milieubeweging  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milieu prioriteiten en aanbevelingen voor komende regeerperiode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basismateriaal voor de 10 testen </a:t>
            </a:r>
          </a:p>
          <a:p>
            <a:endParaRPr lang="en-US" sz="18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rgbClr val="005F94"/>
                </a:solidFill>
              </a:rPr>
              <a:t>10 testen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test </a:t>
            </a:r>
            <a:r>
              <a:rPr lang="en-US" sz="1800">
                <a:solidFill>
                  <a:srgbClr val="222222"/>
                </a:solidFill>
              </a:rPr>
              <a:t>Vlaamse partijambities op</a:t>
            </a:r>
            <a:r>
              <a:rPr lang="en-US" sz="1800"/>
              <a:t> </a:t>
            </a:r>
            <a:r>
              <a:rPr lang="en-US" sz="1800">
                <a:solidFill>
                  <a:srgbClr val="222222"/>
                </a:solidFill>
              </a:rPr>
              <a:t>10 cruciale milieu-uitdagingen  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>
                <a:solidFill>
                  <a:srgbClr val="222222"/>
                </a:solidFill>
              </a:rPr>
              <a:t>een bril om verkiezingsprogramma’s tegen het licht te houden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>
                <a:solidFill>
                  <a:srgbClr val="222222"/>
                </a:solidFill>
              </a:rPr>
              <a:t>evaluatie verkiezingsprogramma’s in het voorjaar 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Verdana"/>
              <a:buChar char="●"/>
            </a:pPr>
            <a:r>
              <a:rPr lang="en-US" sz="1800">
                <a:solidFill>
                  <a:srgbClr val="222222"/>
                </a:solidFill>
              </a:rPr>
              <a:t>kader voor evaluatie volgend regeerakkoord </a:t>
            </a: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  <a:p>
            <a:endParaRPr lang="en-US" sz="1800">
              <a:solidFill>
                <a:srgbClr val="222222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BBL aanbevelingen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341600"/>
            <a:ext cx="7354800" cy="478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inbreiding: versterk de kern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grondbeleid: verhandelbare bouwrechten, heffing leegstand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gemeenschappelijk wonen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duurzame wijken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woonbonus aanpassen</a:t>
            </a:r>
          </a:p>
          <a:p>
            <a:endParaRPr lang="en-US" sz="240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7786688" cy="494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3600" b="1">
                <a:solidFill>
                  <a:srgbClr val="005F94"/>
                </a:solidFill>
              </a:rPr>
              <a:t>Test 7</a:t>
            </a:r>
          </a:p>
          <a:p>
            <a:endParaRPr lang="en-US" sz="3600" b="1">
              <a:solidFill>
                <a:srgbClr val="005F9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9609E"/>
                </a:solidFill>
              </a:rPr>
              <a:t>Blijft het behalen van de Europese normen voor </a:t>
            </a:r>
            <a:r>
              <a:rPr lang="en-US" sz="2400" b="1" i="1">
                <a:solidFill>
                  <a:srgbClr val="09609E"/>
                </a:solidFill>
              </a:rPr>
              <a:t>water, lucht, bodem en lawaai</a:t>
            </a:r>
            <a:r>
              <a:rPr lang="en-US" sz="2400" b="1">
                <a:solidFill>
                  <a:srgbClr val="09609E"/>
                </a:solidFill>
              </a:rPr>
              <a:t> een prioriteit?</a:t>
            </a:r>
          </a:p>
          <a:p>
            <a:endParaRPr lang="en-US" sz="2400" b="1">
              <a:solidFill>
                <a:srgbClr val="09609E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Analyse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4972649" y="1600199"/>
            <a:ext cx="3027800" cy="1971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9" name="Shape 209"/>
          <p:cNvSpPr/>
          <p:nvPr/>
        </p:nvSpPr>
        <p:spPr>
          <a:xfrm>
            <a:off x="0" y="1060524"/>
            <a:ext cx="5120299" cy="33300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10" name="Shape 210"/>
          <p:cNvSpPr/>
          <p:nvPr/>
        </p:nvSpPr>
        <p:spPr>
          <a:xfrm>
            <a:off x="4972655" y="4155243"/>
            <a:ext cx="2931425" cy="19710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11" name="Shape 211"/>
          <p:cNvSpPr/>
          <p:nvPr/>
        </p:nvSpPr>
        <p:spPr>
          <a:xfrm>
            <a:off x="457187" y="4390600"/>
            <a:ext cx="3396576" cy="17356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12" name="Shape 212"/>
          <p:cNvSpPr txBox="1"/>
          <p:nvPr/>
        </p:nvSpPr>
        <p:spPr>
          <a:xfrm>
            <a:off x="4972650" y="907325"/>
            <a:ext cx="3841200" cy="69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Lucht, bodem, water, lawaai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BBL aanbevelingen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897150"/>
            <a:ext cx="7354800" cy="42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Verdana"/>
              <a:buChar char="●"/>
            </a:pPr>
            <a:r>
              <a:rPr lang="en-US"/>
              <a:t>voldoende budgetten</a:t>
            </a:r>
          </a:p>
          <a:p>
            <a:pPr marL="457200" lvl="0" indent="-317500" rtl="0">
              <a:buClr>
                <a:schemeClr val="dk1"/>
              </a:buClr>
              <a:buSzPct val="50000"/>
              <a:buFont typeface="Verdana"/>
              <a:buChar char="●"/>
            </a:pPr>
            <a:r>
              <a:rPr lang="en-US"/>
              <a:t>vervuiler betaalt</a:t>
            </a:r>
          </a:p>
          <a:p>
            <a:pPr marL="457200" lvl="0" indent="-317500" rtl="0">
              <a:buClr>
                <a:schemeClr val="dk1"/>
              </a:buClr>
              <a:buSzPct val="50000"/>
              <a:buFont typeface="Verdana"/>
              <a:buChar char="●"/>
            </a:pPr>
            <a:r>
              <a:rPr lang="en-US"/>
              <a:t>omgevingsvergunning</a:t>
            </a:r>
          </a:p>
          <a:p>
            <a:pPr marL="457200" lvl="0" indent="-317500">
              <a:buClr>
                <a:schemeClr val="dk1"/>
              </a:buClr>
              <a:buSzPct val="50000"/>
              <a:buFont typeface="Verdana"/>
              <a:buChar char="●"/>
            </a:pPr>
            <a:r>
              <a:rPr lang="en-US"/>
              <a:t>strenge handhaving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516125" y="3099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42275" y="1629425"/>
            <a:ext cx="73548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600" b="1">
                <a:solidFill>
                  <a:srgbClr val="09609E"/>
                </a:solidFill>
              </a:rPr>
              <a:t>Test 8</a:t>
            </a:r>
          </a:p>
          <a:p>
            <a:endParaRPr lang="en-US" sz="3600" b="1">
              <a:solidFill>
                <a:srgbClr val="09609E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9609E"/>
                </a:solidFill>
              </a:rPr>
              <a:t>Krijgen </a:t>
            </a:r>
            <a:r>
              <a:rPr lang="en-US" sz="2400" b="1" i="1">
                <a:solidFill>
                  <a:srgbClr val="09609E"/>
                </a:solidFill>
              </a:rPr>
              <a:t>duurzame landbouwmodellen</a:t>
            </a:r>
            <a:r>
              <a:rPr lang="en-US" sz="2400" b="1">
                <a:solidFill>
                  <a:srgbClr val="09609E"/>
                </a:solidFill>
              </a:rPr>
              <a:t> betere erkenning en ondersteuning?</a:t>
            </a:r>
          </a:p>
          <a:p>
            <a:endParaRPr lang="en-US" sz="2400" b="1">
              <a:solidFill>
                <a:srgbClr val="09609E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681075" y="1029900"/>
            <a:ext cx="7994100" cy="57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1800"/>
              <a:t>Afname milieudruk botst op grenzen landbouwsysteem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76850" y="174375"/>
            <a:ext cx="7354800" cy="46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776850" y="1756937"/>
            <a:ext cx="7076675" cy="43338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2" name="Shape 232"/>
          <p:cNvSpPr txBox="1"/>
          <p:nvPr/>
        </p:nvSpPr>
        <p:spPr>
          <a:xfrm>
            <a:off x="506700" y="294600"/>
            <a:ext cx="5985900" cy="13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Analyse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BBL aanbevelingen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319750"/>
            <a:ext cx="7354800" cy="480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herorientering R&amp;D en investeringssteun </a:t>
            </a:r>
            <a:br>
              <a:rPr lang="en-US" sz="2400"/>
            </a:br>
            <a:r>
              <a:rPr lang="en-US" sz="2400"/>
              <a:t>naar duurzame landbouwmodellen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stimulatie grondgebonden landbouw in plaats van grondloze veehouderij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afbouw mestoverschot en pesticiden 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betrek consument bij principes van duurzame landbouw</a:t>
            </a:r>
          </a:p>
          <a:p>
            <a:endParaRPr lang="en-US" sz="240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600" b="1">
                <a:solidFill>
                  <a:srgbClr val="09609E"/>
                </a:solidFill>
              </a:rPr>
              <a:t>Test 9 </a:t>
            </a:r>
          </a:p>
          <a:p>
            <a:endParaRPr lang="en-US" sz="3600" b="1">
              <a:solidFill>
                <a:srgbClr val="09609E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9609E"/>
                </a:solidFill>
              </a:rPr>
              <a:t>Realiseert de partij de reeds lang beloofde hoeveelheid </a:t>
            </a:r>
            <a:r>
              <a:rPr lang="en-US" sz="2400" b="1" i="1">
                <a:solidFill>
                  <a:srgbClr val="09609E"/>
                </a:solidFill>
              </a:rPr>
              <a:t>bos en natuur</a:t>
            </a:r>
            <a:r>
              <a:rPr lang="en-US" sz="2400" b="1">
                <a:solidFill>
                  <a:srgbClr val="09609E"/>
                </a:solidFill>
              </a:rPr>
              <a:t>?</a:t>
            </a:r>
          </a:p>
          <a:p>
            <a:endParaRPr lang="en-US" sz="2400" b="1">
              <a:solidFill>
                <a:srgbClr val="09609E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2132825" y="1461150"/>
            <a:ext cx="7532099" cy="76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/>
              <a:t>bosbarometer - soortenbalans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527900" y="2686650"/>
            <a:ext cx="7354800" cy="342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871775" y="3503299"/>
            <a:ext cx="4177950" cy="32206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1" name="Shape 251"/>
          <p:cNvSpPr/>
          <p:nvPr/>
        </p:nvSpPr>
        <p:spPr>
          <a:xfrm>
            <a:off x="63325" y="2166725"/>
            <a:ext cx="4966050" cy="25245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2" name="Shape 252"/>
          <p:cNvSpPr txBox="1"/>
          <p:nvPr/>
        </p:nvSpPr>
        <p:spPr>
          <a:xfrm>
            <a:off x="386500" y="164975"/>
            <a:ext cx="4319700" cy="11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b="1">
                <a:solidFill>
                  <a:srgbClr val="005F94"/>
                </a:solidFill>
                <a:latin typeface="Verdana"/>
                <a:ea typeface="Verdana"/>
                <a:cs typeface="Verdana"/>
                <a:sym typeface="Verdana"/>
              </a:rPr>
              <a:t>Analyse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BBL aanbevelingen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85050"/>
            <a:ext cx="7354800" cy="444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realiseer de al 15 jaar beloofde hoeveelheid bos en natuur om achteruitgang van biodiversiteit te stoppen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concretiseer stadsbossen </a:t>
            </a:r>
          </a:p>
          <a:p>
            <a:endParaRPr lang="en-US" sz="2400"/>
          </a:p>
          <a:p>
            <a:pPr marL="457200" lvl="0" indent="-381000" rtl="0"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2400"/>
              <a:t>bescherm zonevreemde bossen</a:t>
            </a:r>
          </a:p>
          <a:p>
            <a:endParaRPr lang="en-US" sz="2400"/>
          </a:p>
          <a:p>
            <a:endParaRPr lang="en-US" sz="24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67600" y="1706650"/>
            <a:ext cx="8377799" cy="15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15000"/>
              </a:lnSpc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0">
                <a:solidFill>
                  <a:srgbClr val="09609E"/>
                </a:solidFill>
              </a:rPr>
              <a:t>
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30555"/>
              <a:buFont typeface="Arial"/>
              <a:buNone/>
            </a:pPr>
            <a:r>
              <a:rPr lang="en-US">
                <a:solidFill>
                  <a:srgbClr val="09609E"/>
                </a:solidFill>
              </a:rPr>
              <a:t>Test 1</a:t>
            </a:r>
          </a:p>
          <a:p>
            <a:endParaRPr lang="en-US">
              <a:solidFill>
                <a:srgbClr val="09609E"/>
              </a:solidFill>
            </a:endParaRPr>
          </a:p>
          <a:p>
            <a:endParaRPr lang="en-US">
              <a:solidFill>
                <a:srgbClr val="09609E"/>
              </a:solidFill>
            </a:endParaRP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9609E"/>
                </a:solidFill>
              </a:rPr>
              <a:t>Formuleert de partij een ambitieuze </a:t>
            </a:r>
            <a:r>
              <a:rPr lang="en-US" sz="2400" i="1">
                <a:solidFill>
                  <a:srgbClr val="09609E"/>
                </a:solidFill>
              </a:rPr>
              <a:t>klimaatdoelstelling voor 2030</a:t>
            </a:r>
            <a:r>
              <a:rPr lang="en-US" sz="2400">
                <a:solidFill>
                  <a:srgbClr val="09609E"/>
                </a:solidFill>
              </a:rPr>
              <a:t>? </a:t>
            </a:r>
          </a:p>
          <a:p>
            <a:endParaRPr lang="en-US" sz="2400">
              <a:solidFill>
                <a:srgbClr val="09609E"/>
              </a:solidFill>
            </a:endParaRP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9609E"/>
                </a:solidFill>
              </a:rPr>
              <a:t>Wil de partij die doelstelling bereiken met interne reductiemaatregelen? </a:t>
            </a:r>
          </a:p>
          <a:p>
            <a:endParaRPr lang="en-US" sz="2400">
              <a:solidFill>
                <a:srgbClr val="09609E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3600" b="1">
                <a:solidFill>
                  <a:srgbClr val="09609E"/>
                </a:solidFill>
              </a:rPr>
              <a:t>Test 10</a:t>
            </a:r>
          </a:p>
          <a:p>
            <a:endParaRPr lang="en-US" sz="3600" b="1">
              <a:solidFill>
                <a:srgbClr val="09609E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9609E"/>
                </a:solidFill>
              </a:rPr>
              <a:t>Beschouwt de partij het </a:t>
            </a:r>
            <a:r>
              <a:rPr lang="en-US" sz="2400" b="1" i="1">
                <a:solidFill>
                  <a:srgbClr val="09609E"/>
                </a:solidFill>
              </a:rPr>
              <a:t>maatschappelijk middenveld </a:t>
            </a:r>
            <a:r>
              <a:rPr lang="en-US" sz="2400" b="1">
                <a:solidFill>
                  <a:srgbClr val="09609E"/>
                </a:solidFill>
              </a:rPr>
              <a:t>als een belangrijke gesprekspartner?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Ter afsluiting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158600" y="1760425"/>
            <a:ext cx="7354800" cy="524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79400" lvl="0" indent="0" rtl="0">
              <a:buNone/>
            </a:pPr>
            <a:r>
              <a:rPr lang="en-US" sz="2400" b="1">
                <a:solidFill>
                  <a:srgbClr val="005F94"/>
                </a:solidFill>
              </a:rPr>
              <a:t>DANK VOOR UW AANDACHT!</a:t>
            </a:r>
          </a:p>
          <a:p>
            <a:endParaRPr lang="en-US" sz="2400" b="1">
              <a:solidFill>
                <a:srgbClr val="005F94"/>
              </a:solidFill>
            </a:endParaRPr>
          </a:p>
          <a:p>
            <a:endParaRPr lang="en-US" sz="2400" b="1">
              <a:solidFill>
                <a:srgbClr val="005F94"/>
              </a:solidFill>
            </a:endParaRPr>
          </a:p>
          <a:p>
            <a:pPr marL="279400" lvl="0" indent="0" rtl="0">
              <a:buNone/>
            </a:pPr>
            <a:r>
              <a:rPr lang="en-US" sz="2400" b="1">
                <a:solidFill>
                  <a:srgbClr val="005F94"/>
                </a:solidFill>
              </a:rPr>
              <a:t>Stof voor verder gesprek…?</a:t>
            </a:r>
          </a:p>
          <a:p>
            <a:endParaRPr lang="en-US" sz="2400" b="1">
              <a:solidFill>
                <a:srgbClr val="005F94"/>
              </a:solidFill>
            </a:endParaRPr>
          </a:p>
          <a:p>
            <a:endParaRPr lang="en-US" sz="2400" b="1">
              <a:solidFill>
                <a:srgbClr val="005F94"/>
              </a:solidFill>
            </a:endParaRPr>
          </a:p>
          <a:p>
            <a:pPr marL="279400"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05F94"/>
                </a:solidFill>
              </a:rPr>
              <a:t>Ga aan de slag… en pas de testen toe</a:t>
            </a:r>
          </a:p>
          <a:p>
            <a:endParaRPr lang="en-US" sz="2400" b="1">
              <a:solidFill>
                <a:srgbClr val="005F94"/>
              </a:solidFill>
            </a:endParaRPr>
          </a:p>
          <a:p>
            <a:endParaRPr lang="en-US" sz="2400" b="1">
              <a:solidFill>
                <a:srgbClr val="005F94"/>
              </a:solidFill>
            </a:endParaRPr>
          </a:p>
          <a:p>
            <a:endParaRPr lang="en-US" sz="2400" b="1">
              <a:solidFill>
                <a:srgbClr val="005F94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Analyse: tijd voor trendbreuk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42949" y="1417625"/>
            <a:ext cx="7122025" cy="482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BBL aanbevelingen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354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800"/>
              <a:t>Maak een routekaart om 95% minder CO2 uit te stoten tegen 2050</a:t>
            </a:r>
          </a:p>
          <a:p>
            <a:endParaRPr lang="en-US" sz="180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800"/>
              <a:t>Formuleer tussentijdse doelstellingen voor 2030 en 2040 in lijn met deze ambitie</a:t>
            </a:r>
          </a:p>
          <a:p>
            <a:endParaRPr lang="en-US" sz="180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800"/>
              <a:t>Focus op CO2-vermindering in Vlaanderen</a:t>
            </a:r>
          </a:p>
          <a:p>
            <a:endParaRPr lang="en-US" sz="180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1800"/>
              <a:t>Voorzie een jaarlijkse voortgangscontrole en bijsturing van het klimaatplan en de financiering</a:t>
            </a:r>
          </a:p>
          <a:p>
            <a:endParaRPr lang="en-US" sz="18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96825" y="1919075"/>
            <a:ext cx="8277600" cy="182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SzPct val="30555"/>
              <a:buNone/>
            </a:pPr>
            <a:r>
              <a:rPr lang="en-US">
                <a:solidFill>
                  <a:srgbClr val="09609E"/>
                </a:solidFill>
              </a:rPr>
              <a:t>Test 2</a:t>
            </a:r>
          </a:p>
          <a:p>
            <a:endParaRPr lang="en-US">
              <a:solidFill>
                <a:srgbClr val="09609E"/>
              </a:solidFill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SzPct val="45833"/>
              <a:buNone/>
            </a:pPr>
            <a:r>
              <a:rPr lang="en-US" sz="2400">
                <a:solidFill>
                  <a:srgbClr val="09609E"/>
                </a:solidFill>
              </a:rPr>
              <a:t>Legt de partij voldoende </a:t>
            </a:r>
            <a:r>
              <a:rPr lang="en-US" sz="2400" i="1">
                <a:solidFill>
                  <a:srgbClr val="09609E"/>
                </a:solidFill>
              </a:rPr>
              <a:t>energiebesparings- inspanningen</a:t>
            </a:r>
            <a:r>
              <a:rPr lang="en-US" sz="2400">
                <a:solidFill>
                  <a:srgbClr val="09609E"/>
                </a:solidFill>
              </a:rPr>
              <a:t> op aan de gebouwensector en de industrie?</a:t>
            </a:r>
          </a:p>
          <a:p>
            <a:endParaRPr lang="en-US" sz="2400">
              <a:solidFill>
                <a:srgbClr val="09609E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96725" y="274625"/>
            <a:ext cx="84899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Analyse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96725" y="1812875"/>
            <a:ext cx="4022100" cy="385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-US" sz="24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Vlaanderen zeer energieverslindend</a:t>
            </a:r>
          </a:p>
          <a:p>
            <a:endParaRPr lang="en-US" sz="240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240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buNone/>
            </a:pPr>
            <a:r>
              <a:rPr lang="en-US" sz="24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Enorm besparings-</a:t>
            </a:r>
          </a:p>
          <a:p>
            <a:pPr marL="0" lvl="0" indent="0" rtl="0">
              <a:lnSpc>
                <a:spcPct val="115000"/>
              </a:lnSpc>
              <a:buNone/>
            </a:pPr>
            <a:r>
              <a:rPr lang="en-US" sz="24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potentieel in alle sectoren</a:t>
            </a:r>
          </a:p>
          <a:p>
            <a:endParaRPr lang="en-US" sz="240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240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3541425" y="1417625"/>
            <a:ext cx="5602575" cy="4866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43812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BBL aanbevelingen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386800"/>
            <a:ext cx="7354800" cy="473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5F94"/>
                </a:solidFill>
              </a:rPr>
              <a:t>Verregaande renovatie bestaande gebouwen: minstens 80% minder energiegebruik in 2050</a:t>
            </a:r>
            <a:r>
              <a:rPr lang="en-US" sz="2400" b="1">
                <a:solidFill>
                  <a:srgbClr val="005F94"/>
                </a:solidFill>
              </a:rPr>
              <a:t>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collectieve totaalrenovaties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informatie en financiering op maat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financiële stimuli en normering </a:t>
            </a:r>
          </a:p>
          <a:p>
            <a:endParaRPr lang="en-US"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5F94"/>
                </a:solidFill>
              </a:rPr>
              <a:t>Meer inspanningen industrie om totaal energieverbruik te verminderen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energiebesparing niet vrijblijvend en gekaderd in lange  termijn economisch- en innovatiebeleid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en-US" sz="1800"/>
              <a:t>gebruik van restwarmte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62950" y="1248827"/>
            <a:ext cx="8229600" cy="28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9609E"/>
                </a:solidFill>
              </a:rPr>
              <a:t>
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>
                <a:solidFill>
                  <a:srgbClr val="09609E"/>
                </a:solidFill>
              </a:rPr>
              <a:t>Test 3 </a:t>
            </a:r>
          </a:p>
          <a:p>
            <a:endParaRPr lang="en-US">
              <a:solidFill>
                <a:srgbClr val="09609E"/>
              </a:solidFill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9609E"/>
                </a:solidFill>
              </a:rPr>
              <a:t>Engageert de partij zich om te komen tot een stabiel </a:t>
            </a:r>
            <a:r>
              <a:rPr lang="en-US" sz="2400" i="1">
                <a:solidFill>
                  <a:srgbClr val="09609E"/>
                </a:solidFill>
              </a:rPr>
              <a:t>langetermijnbeleid voor energie</a:t>
            </a:r>
            <a:r>
              <a:rPr lang="en-US" sz="2400">
                <a:solidFill>
                  <a:srgbClr val="09609E"/>
                </a:solidFill>
              </a:rPr>
              <a:t>?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9609E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9609E"/>
                </a:solidFill>
              </a:rPr>
              <a:t>Krijgt duurzame </a:t>
            </a:r>
            <a:r>
              <a:rPr lang="en-US" sz="2400" i="1">
                <a:solidFill>
                  <a:srgbClr val="09609E"/>
                </a:solidFill>
              </a:rPr>
              <a:t>hernieuwbare energievoorziening</a:t>
            </a:r>
            <a:r>
              <a:rPr lang="en-US" sz="2400">
                <a:solidFill>
                  <a:srgbClr val="09609E"/>
                </a:solidFill>
              </a:rPr>
              <a:t> in Europees perspectief daarbij absolute voorrang?</a:t>
            </a:r>
          </a:p>
          <a:p>
            <a:endParaRPr lang="en-US" sz="2400">
              <a:solidFill>
                <a:srgbClr val="09609E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tandaardontwerp">
  <a:themeElements>
    <a:clrScheme name="BBL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574</Words>
  <Application>Microsoft Office PowerPoint</Application>
  <PresentationFormat>Diavoorstelling (4:3)</PresentationFormat>
  <Paragraphs>176</Paragraphs>
  <Slides>31</Slides>
  <Notes>31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Standaardontwerp</vt:lpstr>
      <vt:lpstr>10 testen voor een groener en welvarend Vlaanderen</vt:lpstr>
      <vt:lpstr>Wat? Waarom? Hoe?</vt:lpstr>
      <vt:lpstr>
 Test 1   Formuleert de partij een ambitieuze klimaatdoelstelling voor 2030?   Wil de partij die doelstelling bereiken met interne reductiemaatregelen?  </vt:lpstr>
      <vt:lpstr>Analyse: tijd voor trendbreuk</vt:lpstr>
      <vt:lpstr>BBL aanbevelingen</vt:lpstr>
      <vt:lpstr>Test 2  Legt de partij voldoende energiebesparings- inspanningen op aan de gebouwensector en de industrie? </vt:lpstr>
      <vt:lpstr>Analyse </vt:lpstr>
      <vt:lpstr>BBL aanbevelingen </vt:lpstr>
      <vt:lpstr>
 Test 3   Engageert de partij zich om te komen tot een stabiel langetermijnbeleid voor energie?   Krijgt duurzame hernieuwbare energievoorziening in Europees perspectief daarbij absolute voorrang? </vt:lpstr>
      <vt:lpstr>Analyse</vt:lpstr>
      <vt:lpstr>BBL aanbevelingen</vt:lpstr>
      <vt:lpstr>PowerPoint-presentatie</vt:lpstr>
      <vt:lpstr>Analyse</vt:lpstr>
      <vt:lpstr>BBL aanbevelingen</vt:lpstr>
      <vt:lpstr> </vt:lpstr>
      <vt:lpstr>PowerPoint-presentatie</vt:lpstr>
      <vt:lpstr>BBL aanbevelingen</vt:lpstr>
      <vt:lpstr>PowerPoint-presentatie</vt:lpstr>
      <vt:lpstr>Analyse</vt:lpstr>
      <vt:lpstr>BBL aanbevelingen</vt:lpstr>
      <vt:lpstr>PowerPoint-presentatie</vt:lpstr>
      <vt:lpstr>Analyse</vt:lpstr>
      <vt:lpstr>BBL aanbevelingen</vt:lpstr>
      <vt:lpstr>PowerPoint-presentatie</vt:lpstr>
      <vt:lpstr>Afname milieudruk botst op grenzen landbouwsysteem</vt:lpstr>
      <vt:lpstr>BBL aanbevelingen</vt:lpstr>
      <vt:lpstr>PowerPoint-presentatie</vt:lpstr>
      <vt:lpstr>bosbarometer - soortenbalans</vt:lpstr>
      <vt:lpstr>BBL aanbevelingen</vt:lpstr>
      <vt:lpstr>PowerPoint-presentatie</vt:lpstr>
      <vt:lpstr>Ter afsluiting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testen voor een groener en welvarend Vlaanderen</dc:title>
  <dc:creator>Annelies Hickendorff</dc:creator>
  <cp:lastModifiedBy>Annelies Hickendorff</cp:lastModifiedBy>
  <cp:revision>2</cp:revision>
  <cp:lastPrinted>2013-12-12T08:43:12Z</cp:lastPrinted>
  <dcterms:modified xsi:type="dcterms:W3CDTF">2013-12-12T09:12:31Z</dcterms:modified>
</cp:coreProperties>
</file>